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076137271" r:id="rId4"/>
    <p:sldId id="2076137278" r:id="rId5"/>
    <p:sldId id="2076137279" r:id="rId6"/>
    <p:sldId id="2076137280" r:id="rId7"/>
    <p:sldId id="2076137284" r:id="rId8"/>
    <p:sldId id="2076137281" r:id="rId9"/>
    <p:sldId id="2076137283" r:id="rId10"/>
    <p:sldId id="2076137282" r:id="rId11"/>
    <p:sldId id="2076137272" r:id="rId12"/>
    <p:sldId id="2076137274" r:id="rId13"/>
    <p:sldId id="2076137275" r:id="rId14"/>
    <p:sldId id="2076137276" r:id="rId15"/>
    <p:sldId id="2076137277" r:id="rId16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0T09:38:47.1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454 322,'-73'36,"1"3,1 3,-109 87,175-125,1 0,-1 0,1 1,-1 0,1 0,1 0,-1 0,1 0,0 1,0-1,0 1,1 0,0 0,0 0,1 0,-1 0,1 0,1 1,-1-1,1 0,0 1,0-1,1 0,0 0,0 0,1 1,-1-1,1 0,0 0,1-1,0 1,0 0,0-1,0 0,1 0,4 5,3 6,1-2,0 1,1-1,0-1,1 0,1-1,0-1,1 0,0-1,0-1,1 0,0-1,1-1,19 6,54 19,-66-22,48 13,0-12,0-3,1-3,124-9,-43 1,551 3,-692-1,1-1,0-1,-1 0,0-1,0-1,0 0,0 0,18-12,42-15,-65 28,0 0,0-1,0 0,0-1,-1 0,0 0,0-1,11-13,51-66,-44 50,-1-2,-2-1,35-79,-48 90,0 0,-2 0,-1-1,-2 0,0-1,0-58,-5 78,0 0,-1 0,0 0,-1 0,0 0,-1 0,0 1,0-1,-1 1,0 0,-1 0,0 0,0 1,-1-1,0 1,-1 1,1-1,-1 1,-1 0,1 1,-1 0,-1 0,1 0,-1 1,0 1,0-1,0 2,-1-1,1 1,-1 0,0 1,-17-2,-22-2,-10-1,-103-26,118 22,1 2,-1 1,-67-1,-139 10,97 2,3-5,-165 5,292 0,-1 1,1 1,0 1,0 1,0 2,1 0,1 1,-1 1,2 1,-26 19,-47 28,67-40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0T09:38:48.3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50B0F-1C5F-4DC6-A795-43407439F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CE952-804E-4008-8694-AF4ED4829A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AC07F-F6EA-4717-9C11-43B547430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654F-6175-4B09-961F-52D3169BDB49}" type="datetimeFigureOut">
              <a:rPr lang="en-NL" smtClean="0"/>
              <a:t>14/06/2021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22DBB-1EF3-4304-9BE0-6D99A64C6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EA046-C07E-4213-B1BA-097491F43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463EA-2F15-4DDF-84A2-F2AD24D432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7151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74AE6-723A-43FF-8A37-094B25A63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C9F493-E5E1-4F0E-86AE-1DBE4C1B4B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BE156-1286-4C5E-A869-C15690707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654F-6175-4B09-961F-52D3169BDB49}" type="datetimeFigureOut">
              <a:rPr lang="en-NL" smtClean="0"/>
              <a:t>14/06/2021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DD73C-8558-4363-8941-DD9178DBE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DF1CB-7E2C-46E3-9923-57FD08CE9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463EA-2F15-4DDF-84A2-F2AD24D432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9206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0286A3-A91D-4432-AC9A-7B4B80F471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B55340-0B01-49B9-942C-8A6EE2DEA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96C39-CE94-4701-982C-4DCC83B6F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654F-6175-4B09-961F-52D3169BDB49}" type="datetimeFigureOut">
              <a:rPr lang="en-NL" smtClean="0"/>
              <a:t>14/06/2021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F956D-F4D0-4690-8A7E-ACFCEB42C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FB670-BD7A-4766-B6E6-37DEFECB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463EA-2F15-4DDF-84A2-F2AD24D432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6594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885217" y="3074916"/>
            <a:ext cx="7227748" cy="23391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Cloud Security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Customer Advisory Board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normalizeH="0" baseline="0" noProof="0">
              <a:ln w="3175">
                <a:noFill/>
              </a:ln>
              <a:gradFill>
                <a:gsLst>
                  <a:gs pos="14801">
                    <a:schemeClr val="bg1"/>
                  </a:gs>
                  <a:gs pos="75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April 30 – May 2, 2019</a:t>
            </a:r>
          </a:p>
        </p:txBody>
      </p:sp>
    </p:spTree>
    <p:extLst>
      <p:ext uri="{BB962C8B-B14F-4D97-AF65-F5344CB8AC3E}">
        <p14:creationId xmlns:p14="http://schemas.microsoft.com/office/powerpoint/2010/main" val="2702931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3F502B-355B-4217-8CE9-1C40FBE1A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01412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2AAFA7-96B0-4887-BF47-5255459F1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6212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A17006-F461-4FBE-856C-811A7E11FF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23209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333FD-E532-49F6-A3C6-947533A6EC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1169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7D64C5-EFCA-4611-8EB1-E7EE8DDE4A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60730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E14735-7553-42CD-A20B-64563EF5AC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4238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E7A6-9FD8-4DAB-BD45-9DD91B2C3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7D6301-252E-4DE5-9420-B72FE6A8C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8AAD63-99D5-4DD2-8A37-0F46271B2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654F-6175-4B09-961F-52D3169BDB49}" type="datetimeFigureOut">
              <a:rPr lang="en-NL" smtClean="0"/>
              <a:t>14/06/2021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55065-D0C9-4600-8CD6-103AF1508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C7D0A-5877-433E-B7C4-FE90C7C6B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463EA-2F15-4DDF-84A2-F2AD24D432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300755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6DDD91-1636-4815-9A7A-D75C20722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750954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23629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53570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751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23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428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E08A4C-96A0-435D-9379-8069B0D6E8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1078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ED71EC-CC00-43B3-B975-5357C62A9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86024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08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6D7AED-9EB6-49A5-8959-9E24560BDB8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75804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3FD4-31D6-4181-9791-A8E88708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807F0-E4DB-47D1-B67E-F6C3F1A45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22635-9D7F-45D2-852B-41959FAC4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654F-6175-4B09-961F-52D3169BDB49}" type="datetimeFigureOut">
              <a:rPr lang="en-NL" smtClean="0"/>
              <a:t>14/06/2021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F6468-31BD-4BA7-AE90-C48C4CA9E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833871-9EB9-4C9B-AE94-DDEF280DE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463EA-2F15-4DDF-84A2-F2AD24D432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0203870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9064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3585" y="620429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6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7F2315B6-4899-4E59-9C30-1E16C5B6E458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5648" y="6455175"/>
            <a:ext cx="11334991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3596586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85D9-A90D-4989-9379-3DBFB502D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A9FEC-ADB5-4623-BCED-F46F581E0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C4DD5-29AF-4B58-80E7-11800B7CE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34341-E00F-42FB-9D7E-07AB4B539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654F-6175-4B09-961F-52D3169BDB49}" type="datetimeFigureOut">
              <a:rPr lang="en-NL" smtClean="0"/>
              <a:t>14/06/2021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5CC838-8818-44E0-80DA-7723433E2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4EDF4-0812-4C0A-8487-F9FE93EF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463EA-2F15-4DDF-84A2-F2AD24D432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70802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CDC26-4439-424A-A55B-6EE92959C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31CDA-BCF4-4FAB-AE06-35F189E57A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FDAF7B-8439-4049-ABCF-26EE71B09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B893DD-5BFC-4F17-9B17-692A305F86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F2B4DA-9354-44CB-84CE-3A3C788C12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EAFEE5-D657-4CA3-BBF5-3DA5A9E9F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654F-6175-4B09-961F-52D3169BDB49}" type="datetimeFigureOut">
              <a:rPr lang="en-NL" smtClean="0"/>
              <a:t>14/06/2021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A1F68A-0EB7-4E5C-B974-C59CD7FE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CEFD55-23E1-46E1-AD7D-767938BB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463EA-2F15-4DDF-84A2-F2AD24D432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85111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E22F9-D23E-4659-B55E-3D94B427B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113650-6DC6-48BB-88EB-2A1D29702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654F-6175-4B09-961F-52D3169BDB49}" type="datetimeFigureOut">
              <a:rPr lang="en-NL" smtClean="0"/>
              <a:t>14/06/2021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5C01B1-E370-44B2-AD61-A70390BF9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9DB3B-D315-4890-BB1F-3F3D0410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463EA-2F15-4DDF-84A2-F2AD24D432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21049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AA1BA1-7326-4396-BF41-0B6858201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654F-6175-4B09-961F-52D3169BDB49}" type="datetimeFigureOut">
              <a:rPr lang="en-NL" smtClean="0"/>
              <a:t>14/06/2021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337D3D-B6AA-4B9D-8C4E-F853AEB62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5DD3BE-B2F0-4C4F-ABDE-8721CF8FD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463EA-2F15-4DDF-84A2-F2AD24D432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11973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24147-81AA-441E-8C9F-DC3351EE7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D5C5C-7754-4571-8CDD-7BEF84BC6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0719C-A431-4008-82E8-1342BC83EA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80E01-ABC6-45B3-8706-63A0A594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654F-6175-4B09-961F-52D3169BDB49}" type="datetimeFigureOut">
              <a:rPr lang="en-NL" smtClean="0"/>
              <a:t>14/06/2021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53E20-BBAD-4436-B27C-A67A19FDB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E0C13-10CB-4867-88D7-A6ACF8A65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463EA-2F15-4DDF-84A2-F2AD24D432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74390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77E7F-82E3-45B9-961A-6DC15873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D2805E-8725-4E6C-9168-2FE225C3A6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59FFA-C58D-45F4-8688-558EA5680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A8404-565B-42CA-B311-08A045075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5654F-6175-4B09-961F-52D3169BDB49}" type="datetimeFigureOut">
              <a:rPr lang="en-NL" smtClean="0"/>
              <a:t>14/06/2021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80C9C-78EC-4EC7-891F-8621527EC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296E5C-CA62-4605-9B73-E464E7053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463EA-2F15-4DDF-84A2-F2AD24D432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70754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2CE7AC-956D-4784-A7C1-C2939FB88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87E7B-5C9F-4F35-A7D0-DD439CD17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96408-10C5-4774-90C5-A74182AC06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5654F-6175-4B09-961F-52D3169BDB49}" type="datetimeFigureOut">
              <a:rPr lang="en-NL" smtClean="0"/>
              <a:t>14/06/2021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1E3FB-1E6F-4A00-8A67-8A0AC0392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B3D36-2742-49B3-A8EC-356E2BBE8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463EA-2F15-4DDF-84A2-F2AD24D432D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58077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FC072-5B7A-493E-AF85-8239D86AA8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3533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rules.emergingthreats.net/open/suricata/emerging-all.rules" TargetMode="Externa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firewallpremium.westeurope.cloudapp.azure.com:8443/" TargetMode="External"/><Relationship Id="rId2" Type="http://schemas.openxmlformats.org/officeDocument/2006/relationships/hyperlink" Target="http://azurefirewallpremium.westeurope.cloudapp.azure.com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1.png"/><Relationship Id="rId2" Type="http://schemas.openxmlformats.org/officeDocument/2006/relationships/hyperlink" Target="http://www.colt.com/" TargetMode="External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2.xml"/><Relationship Id="rId5" Type="http://schemas.openxmlformats.org/officeDocument/2006/relationships/image" Target="../media/image2010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zfw-premium-app.azurewebsites.net/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A5AB5-ECF1-415A-9D74-05BCD3CB73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71DD0-95F3-4193-BDBF-D3605541A8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18720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C0CAF-C0F1-40A3-8297-089A3C55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IDPS – HTTP/S 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1E943-E711-42D6-AF75-4ABA9A285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86287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From a Worker VM in our network</a:t>
            </a:r>
          </a:p>
          <a:p>
            <a:pPr marL="0" indent="0">
              <a:buNone/>
            </a:pPr>
            <a:r>
              <a:rPr lang="en-GB" dirty="0"/>
              <a:t>to a web server on the internet</a:t>
            </a:r>
          </a:p>
          <a:p>
            <a:r>
              <a:rPr lang="en-GB" dirty="0"/>
              <a:t>curl https://azfw-premium-app.azurewebsites.net/ --</a:t>
            </a:r>
            <a:r>
              <a:rPr lang="en-GB" dirty="0" err="1"/>
              <a:t>ssl</a:t>
            </a:r>
            <a:r>
              <a:rPr lang="en-GB" dirty="0"/>
              <a:t>-no-revoke</a:t>
            </a:r>
          </a:p>
          <a:p>
            <a:pPr lvl="1"/>
            <a:r>
              <a:rPr lang="en-GB" dirty="0"/>
              <a:t>Observe normal server response:</a:t>
            </a:r>
          </a:p>
          <a:p>
            <a:pPr lvl="2"/>
            <a:r>
              <a:rPr lang="en-GB" dirty="0"/>
              <a:t>&lt;h1&gt;Azure Firewall Premium demo site&lt;/h1&gt;</a:t>
            </a:r>
          </a:p>
          <a:p>
            <a:pPr lvl="2"/>
            <a:r>
              <a:rPr lang="en-GB" dirty="0"/>
              <a:t>&lt;h2&gt;TLS: generic certificate for *.azurewebsites.net&lt;/h2&gt;</a:t>
            </a:r>
          </a:p>
          <a:p>
            <a:r>
              <a:rPr lang="en-GB" dirty="0"/>
              <a:t>In Firewall Policy under IDPS, set Signature rule for ID 2008983 to deny</a:t>
            </a:r>
          </a:p>
          <a:p>
            <a:pPr lvl="1"/>
            <a:r>
              <a:rPr lang="en-GB" dirty="0"/>
              <a:t>Insert User-Agent header with value “</a:t>
            </a:r>
            <a:r>
              <a:rPr lang="en-GB" dirty="0" err="1"/>
              <a:t>BlackSun</a:t>
            </a:r>
            <a:r>
              <a:rPr lang="en-GB" dirty="0"/>
              <a:t>” in https request</a:t>
            </a:r>
          </a:p>
          <a:p>
            <a:pPr lvl="1"/>
            <a:r>
              <a:rPr lang="en-GB" dirty="0"/>
              <a:t>curl -A "</a:t>
            </a:r>
            <a:r>
              <a:rPr lang="en-GB" dirty="0" err="1"/>
              <a:t>BlackSun</a:t>
            </a:r>
            <a:r>
              <a:rPr lang="en-GB" dirty="0"/>
              <a:t>" https://azfw-premium-app.azurewebsites.net/ --</a:t>
            </a:r>
            <a:r>
              <a:rPr lang="en-GB" dirty="0" err="1"/>
              <a:t>ssl</a:t>
            </a:r>
            <a:r>
              <a:rPr lang="en-GB" dirty="0"/>
              <a:t>-no-revoke</a:t>
            </a:r>
          </a:p>
          <a:p>
            <a:pPr lvl="1"/>
            <a:r>
              <a:rPr lang="en-GB" dirty="0"/>
              <a:t>Observe no response received</a:t>
            </a:r>
          </a:p>
          <a:p>
            <a:r>
              <a:rPr lang="en-GB" dirty="0"/>
              <a:t>Verify in logs in Monitor that ID 2008983 was triggered</a:t>
            </a:r>
          </a:p>
          <a:p>
            <a:pPr lvl="2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4594532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20465-E3BC-4B39-BD34-6DABEE0631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7E759-2724-450F-96AF-6E46F4CE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469"/>
            <a:ext cx="12192000" cy="603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6123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59730-0332-4A57-8D77-92641971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IDPS - DNS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9E448-23D2-4B49-A96C-C30228FA6E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668490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From a Worker VM in our network</a:t>
            </a:r>
          </a:p>
          <a:p>
            <a:pPr marL="0" indent="0">
              <a:buNone/>
            </a:pPr>
            <a:r>
              <a:rPr lang="en-GB" dirty="0"/>
              <a:t>to a web server on the internet</a:t>
            </a:r>
          </a:p>
          <a:p>
            <a:r>
              <a:rPr lang="en-GB" dirty="0"/>
              <a:t>In Firewall Policy under IDPS, set Signature rule for ID 2033051 to  Deny</a:t>
            </a:r>
          </a:p>
          <a:p>
            <a:r>
              <a:rPr lang="en-GB" dirty="0"/>
              <a:t>Set </a:t>
            </a:r>
            <a:r>
              <a:rPr lang="en-GB" dirty="0" err="1"/>
              <a:t>WorkerVM</a:t>
            </a:r>
            <a:r>
              <a:rPr lang="en-GB" dirty="0"/>
              <a:t> to query external DNS, Azure platform DNS at 168.63.129.16 is not forced through firewall</a:t>
            </a:r>
          </a:p>
          <a:p>
            <a:r>
              <a:rPr lang="en-GB" dirty="0"/>
              <a:t>NSLOOKUP </a:t>
            </a:r>
          </a:p>
          <a:p>
            <a:pPr lvl="1"/>
            <a:r>
              <a:rPr lang="en-GB" dirty="0"/>
              <a:t>server 8.8.8.8</a:t>
            </a:r>
          </a:p>
          <a:p>
            <a:pPr lvl="1"/>
            <a:r>
              <a:rPr lang="en-GB" dirty="0"/>
              <a:t>Worldhomeoutlet.com</a:t>
            </a:r>
          </a:p>
          <a:p>
            <a:r>
              <a:rPr lang="en-GB" dirty="0"/>
              <a:t>Observe no response to DNS query received</a:t>
            </a:r>
          </a:p>
          <a:p>
            <a:r>
              <a:rPr lang="en-GB" dirty="0"/>
              <a:t>Verify in logs in Monitor that ID 2033051 was triggered</a:t>
            </a:r>
          </a:p>
          <a:p>
            <a:endParaRPr lang="en-GB" dirty="0"/>
          </a:p>
          <a:p>
            <a:endParaRPr lang="en-GB" dirty="0"/>
          </a:p>
          <a:p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E46486-647F-4790-B745-70F979873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3049488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C86DE9-14DE-4D88-88C7-B218C69F63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A58F4-3C28-45BF-A62F-2C81E4DC3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494"/>
            <a:ext cx="12192000" cy="563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1956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BCAFEF-44FD-4EA4-A9EE-46E8CB23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IDPS Signatures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9B9E3-BE3D-4AD3-B49B-1B304825FB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025717"/>
          </a:xfrm>
        </p:spPr>
        <p:txBody>
          <a:bodyPr/>
          <a:lstStyle/>
          <a:p>
            <a:r>
              <a:rPr lang="nl-NL">
                <a:hlinkClick r:id="rId2"/>
              </a:rPr>
              <a:t>https://rules.emergingthreats.net/open/suricata/emerging-all.rules</a:t>
            </a:r>
            <a:endParaRPr lang="nl-NL"/>
          </a:p>
          <a:p>
            <a:endParaRPr lang="nl-NL"/>
          </a:p>
          <a:p>
            <a:r>
              <a:rPr lang="nl-NL" sz="1600"/>
              <a:t>alert http $HOME_NET </a:t>
            </a:r>
            <a:r>
              <a:rPr lang="nl-NL" sz="1600" err="1"/>
              <a:t>any</a:t>
            </a:r>
            <a:r>
              <a:rPr lang="nl-NL" sz="1600"/>
              <a:t> -&gt; $EXTERNAL_NET </a:t>
            </a:r>
            <a:r>
              <a:rPr lang="nl-NL" sz="1600" err="1"/>
              <a:t>any</a:t>
            </a:r>
            <a:r>
              <a:rPr lang="nl-NL" sz="1600"/>
              <a:t> (</a:t>
            </a:r>
            <a:r>
              <a:rPr lang="nl-NL" sz="1600" err="1"/>
              <a:t>msg</a:t>
            </a:r>
            <a:r>
              <a:rPr lang="nl-NL" sz="1600"/>
              <a:t>:"ET USER_AGENTS </a:t>
            </a:r>
            <a:r>
              <a:rPr lang="nl-NL" sz="1600" err="1"/>
              <a:t>Suspicious</a:t>
            </a:r>
            <a:r>
              <a:rPr lang="nl-NL" sz="1600"/>
              <a:t> User Agent (</a:t>
            </a:r>
            <a:r>
              <a:rPr lang="nl-NL" sz="1600" err="1"/>
              <a:t>BlackSun</a:t>
            </a:r>
            <a:r>
              <a:rPr lang="nl-NL" sz="1600"/>
              <a:t>)"; </a:t>
            </a:r>
            <a:r>
              <a:rPr lang="nl-NL" sz="1600" err="1"/>
              <a:t>flow:to_server,established</a:t>
            </a:r>
            <a:r>
              <a:rPr lang="nl-NL" sz="1600"/>
              <a:t>; content:"</a:t>
            </a:r>
            <a:r>
              <a:rPr lang="nl-NL" sz="1600" err="1"/>
              <a:t>BlackSun</a:t>
            </a:r>
            <a:r>
              <a:rPr lang="nl-NL" sz="1600"/>
              <a:t>"; </a:t>
            </a:r>
            <a:r>
              <a:rPr lang="nl-NL" sz="1600" err="1"/>
              <a:t>nocase</a:t>
            </a:r>
            <a:r>
              <a:rPr lang="nl-NL" sz="1600"/>
              <a:t>; </a:t>
            </a:r>
            <a:r>
              <a:rPr lang="nl-NL" sz="1600" err="1"/>
              <a:t>http_user_agent</a:t>
            </a:r>
            <a:r>
              <a:rPr lang="nl-NL" sz="1600"/>
              <a:t>; depth:8; </a:t>
            </a:r>
            <a:r>
              <a:rPr lang="nl-NL" sz="1600" err="1"/>
              <a:t>reference:url,www.bitdefender.com</a:t>
            </a:r>
            <a:r>
              <a:rPr lang="nl-NL" sz="1600"/>
              <a:t>/VIRUS-1000328-en--Trojan.Pws.Wow.NCY.html; </a:t>
            </a:r>
            <a:r>
              <a:rPr lang="nl-NL" sz="1600" err="1"/>
              <a:t>reference:url,doc.emergingthreats.net</a:t>
            </a:r>
            <a:r>
              <a:rPr lang="nl-NL" sz="1600"/>
              <a:t>/bin/view/</a:t>
            </a:r>
            <a:r>
              <a:rPr lang="nl-NL" sz="1600" err="1"/>
              <a:t>Main</a:t>
            </a:r>
            <a:r>
              <a:rPr lang="nl-NL" sz="1600"/>
              <a:t>/2008983; </a:t>
            </a:r>
            <a:r>
              <a:rPr lang="nl-NL" sz="1600" err="1"/>
              <a:t>classtype:trojan-activity</a:t>
            </a:r>
            <a:r>
              <a:rPr lang="nl-NL" sz="1600"/>
              <a:t>; sid:2008983; rev:7; </a:t>
            </a:r>
            <a:r>
              <a:rPr lang="nl-NL" sz="1600" err="1"/>
              <a:t>metadata:created_at</a:t>
            </a:r>
            <a:r>
              <a:rPr lang="nl-NL" sz="1600"/>
              <a:t> 2010_07_30, </a:t>
            </a:r>
            <a:r>
              <a:rPr lang="nl-NL" sz="1600" err="1"/>
              <a:t>former_category</a:t>
            </a:r>
            <a:r>
              <a:rPr lang="nl-NL" sz="1600"/>
              <a:t> HUNTING, </a:t>
            </a:r>
            <a:r>
              <a:rPr lang="nl-NL" sz="1600" err="1"/>
              <a:t>updated_at</a:t>
            </a:r>
            <a:r>
              <a:rPr lang="nl-NL" sz="1600"/>
              <a:t> 2020_10_13;)</a:t>
            </a:r>
          </a:p>
          <a:p>
            <a:endParaRPr lang="nl-NL"/>
          </a:p>
          <a:p>
            <a:r>
              <a:rPr lang="nl-NL" sz="1600"/>
              <a:t>alert dns $HOME_NET </a:t>
            </a:r>
            <a:r>
              <a:rPr lang="nl-NL" sz="1600" err="1"/>
              <a:t>any</a:t>
            </a:r>
            <a:r>
              <a:rPr lang="nl-NL" sz="1600"/>
              <a:t> -&gt; </a:t>
            </a:r>
            <a:r>
              <a:rPr lang="nl-NL" sz="1600" err="1"/>
              <a:t>any</a:t>
            </a:r>
            <a:r>
              <a:rPr lang="nl-NL" sz="1600"/>
              <a:t> </a:t>
            </a:r>
            <a:r>
              <a:rPr lang="nl-NL" sz="1600" err="1"/>
              <a:t>any</a:t>
            </a:r>
            <a:r>
              <a:rPr lang="nl-NL" sz="1600"/>
              <a:t> (</a:t>
            </a:r>
            <a:r>
              <a:rPr lang="nl-NL" sz="1600" err="1"/>
              <a:t>msg</a:t>
            </a:r>
            <a:r>
              <a:rPr lang="nl-NL" sz="1600"/>
              <a:t>:"ET TROJAN NOBELIUM </a:t>
            </a:r>
            <a:r>
              <a:rPr lang="nl-NL" sz="1600" err="1"/>
              <a:t>Cobalt</a:t>
            </a:r>
            <a:r>
              <a:rPr lang="nl-NL" sz="1600"/>
              <a:t> Strike </a:t>
            </a:r>
            <a:r>
              <a:rPr lang="nl-NL" sz="1600" err="1"/>
              <a:t>CnC</a:t>
            </a:r>
            <a:r>
              <a:rPr lang="nl-NL" sz="1600"/>
              <a:t> Domain in DNS </a:t>
            </a:r>
            <a:r>
              <a:rPr lang="nl-NL" sz="1600" err="1"/>
              <a:t>Lookup</a:t>
            </a:r>
            <a:r>
              <a:rPr lang="nl-NL" sz="1600"/>
              <a:t>"; </a:t>
            </a:r>
            <a:r>
              <a:rPr lang="nl-NL" sz="1600" err="1"/>
              <a:t>dns_query</a:t>
            </a:r>
            <a:r>
              <a:rPr lang="nl-NL" sz="1600"/>
              <a:t>; </a:t>
            </a:r>
            <a:r>
              <a:rPr lang="nl-NL" sz="1600" err="1"/>
              <a:t>content:"worldhomeoutlet.com</a:t>
            </a:r>
            <a:r>
              <a:rPr lang="nl-NL" sz="1600"/>
              <a:t>"; </a:t>
            </a:r>
            <a:r>
              <a:rPr lang="nl-NL" sz="1600" err="1"/>
              <a:t>nocase</a:t>
            </a:r>
            <a:r>
              <a:rPr lang="nl-NL" sz="1600"/>
              <a:t>; </a:t>
            </a:r>
            <a:r>
              <a:rPr lang="nl-NL" sz="1600" err="1"/>
              <a:t>isdataat</a:t>
            </a:r>
            <a:r>
              <a:rPr lang="nl-NL" sz="1600"/>
              <a:t>:!1,relative; </a:t>
            </a:r>
            <a:r>
              <a:rPr lang="nl-NL" sz="1600" err="1"/>
              <a:t>pcre</a:t>
            </a:r>
            <a:r>
              <a:rPr lang="nl-NL" sz="1600"/>
              <a:t>:"/(?:^|\.)</a:t>
            </a:r>
            <a:r>
              <a:rPr lang="nl-NL" sz="1600" err="1"/>
              <a:t>worldhomeoutlet</a:t>
            </a:r>
            <a:r>
              <a:rPr lang="nl-NL" sz="1600"/>
              <a:t>\.com$/"; </a:t>
            </a:r>
            <a:r>
              <a:rPr lang="nl-NL" sz="1600" err="1"/>
              <a:t>reference:url,www.microsoft.com</a:t>
            </a:r>
            <a:r>
              <a:rPr lang="nl-NL" sz="1600"/>
              <a:t>/security/blog/2021/05/27/new-sophisticated-email-</a:t>
            </a:r>
            <a:r>
              <a:rPr lang="nl-NL" sz="1600" err="1"/>
              <a:t>based</a:t>
            </a:r>
            <a:r>
              <a:rPr lang="nl-NL" sz="1600"/>
              <a:t>-attack-</a:t>
            </a:r>
            <a:r>
              <a:rPr lang="nl-NL" sz="1600" err="1"/>
              <a:t>from</a:t>
            </a:r>
            <a:r>
              <a:rPr lang="nl-NL" sz="1600"/>
              <a:t>-nobelium/; </a:t>
            </a:r>
            <a:r>
              <a:rPr lang="nl-NL" sz="1600" err="1"/>
              <a:t>classtype:trojan-activity</a:t>
            </a:r>
            <a:r>
              <a:rPr lang="nl-NL" sz="1600"/>
              <a:t>; sid:2033051; rev:2; </a:t>
            </a:r>
            <a:r>
              <a:rPr lang="nl-NL" sz="1600" err="1"/>
              <a:t>metadata:affected_product</a:t>
            </a:r>
            <a:r>
              <a:rPr lang="nl-NL" sz="1600"/>
              <a:t> Windows_XP_Vista_7_8_10_Server_32_64_Bit, </a:t>
            </a:r>
            <a:r>
              <a:rPr lang="nl-NL" sz="1600" err="1"/>
              <a:t>attack_target</a:t>
            </a:r>
            <a:r>
              <a:rPr lang="nl-NL" sz="1600"/>
              <a:t> </a:t>
            </a:r>
            <a:r>
              <a:rPr lang="nl-NL" sz="1600" err="1"/>
              <a:t>Client_Endpoint</a:t>
            </a:r>
            <a:r>
              <a:rPr lang="nl-NL" sz="1600"/>
              <a:t>, </a:t>
            </a:r>
            <a:r>
              <a:rPr lang="nl-NL" sz="1600" err="1"/>
              <a:t>created_at</a:t>
            </a:r>
            <a:r>
              <a:rPr lang="nl-NL" sz="1600"/>
              <a:t> 2021_05_28, </a:t>
            </a:r>
            <a:r>
              <a:rPr lang="nl-NL" sz="1600" err="1"/>
              <a:t>deployment</a:t>
            </a:r>
            <a:r>
              <a:rPr lang="nl-NL" sz="1600"/>
              <a:t> Perimeter, </a:t>
            </a:r>
            <a:r>
              <a:rPr lang="nl-NL" sz="1600" err="1"/>
              <a:t>malware_family</a:t>
            </a:r>
            <a:r>
              <a:rPr lang="nl-NL" sz="1600"/>
              <a:t> </a:t>
            </a:r>
            <a:r>
              <a:rPr lang="nl-NL" sz="1600" err="1"/>
              <a:t>Cobalt_Strike</a:t>
            </a:r>
            <a:r>
              <a:rPr lang="nl-NL" sz="1600"/>
              <a:t>, </a:t>
            </a:r>
            <a:r>
              <a:rPr lang="nl-NL" sz="1600" err="1"/>
              <a:t>performance_impact</a:t>
            </a:r>
            <a:r>
              <a:rPr lang="nl-NL" sz="1600"/>
              <a:t> Low, </a:t>
            </a:r>
            <a:r>
              <a:rPr lang="nl-NL" sz="1600" err="1"/>
              <a:t>signature_severity</a:t>
            </a:r>
            <a:r>
              <a:rPr lang="nl-NL" sz="1600"/>
              <a:t> Major, </a:t>
            </a:r>
            <a:r>
              <a:rPr lang="nl-NL" sz="1600" err="1"/>
              <a:t>updated_at</a:t>
            </a:r>
            <a:r>
              <a:rPr lang="nl-NL" sz="1600"/>
              <a:t> 2021_05_28;)</a:t>
            </a:r>
            <a:endParaRPr lang="en-NL" sz="16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1510E3-90C0-4639-914A-51F2B56A1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65625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0FCDC-9C2E-4BF8-A4FF-4E4E70F44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036027"/>
            <a:ext cx="6400800" cy="1495794"/>
          </a:xfrm>
        </p:spPr>
        <p:txBody>
          <a:bodyPr/>
          <a:lstStyle/>
          <a:p>
            <a:r>
              <a:rPr lang="en-GB" dirty="0"/>
              <a:t>Azure Firewall Premium &amp;</a:t>
            </a:r>
            <a:br>
              <a:rPr lang="en-GB" dirty="0"/>
            </a:br>
            <a:r>
              <a:rPr lang="en-GB" dirty="0"/>
              <a:t>Firewall Manager</a:t>
            </a:r>
            <a:br>
              <a:rPr lang="en-GB" dirty="0"/>
            </a:br>
            <a:r>
              <a:rPr lang="en-GB" dirty="0"/>
              <a:t>Demo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1020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7803DD-C8E7-455E-BC38-7F6A0D306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00" y="307910"/>
            <a:ext cx="10977493" cy="6489458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E4B93F6-9639-4DD4-82DF-53235F5B7417}"/>
              </a:ext>
            </a:extLst>
          </p:cNvPr>
          <p:cNvSpPr/>
          <p:nvPr/>
        </p:nvSpPr>
        <p:spPr bwMode="auto">
          <a:xfrm>
            <a:off x="5449078" y="1110343"/>
            <a:ext cx="270587" cy="2211355"/>
          </a:xfrm>
          <a:custGeom>
            <a:avLst/>
            <a:gdLst>
              <a:gd name="connsiteX0" fmla="*/ 269440 w 449706"/>
              <a:gd name="connsiteY0" fmla="*/ 0 h 977618"/>
              <a:gd name="connsiteX1" fmla="*/ 26844 w 449706"/>
              <a:gd name="connsiteY1" fmla="*/ 233265 h 977618"/>
              <a:gd name="connsiteX2" fmla="*/ 8183 w 449706"/>
              <a:gd name="connsiteY2" fmla="*/ 410547 h 977618"/>
              <a:gd name="connsiteX3" fmla="*/ 45505 w 449706"/>
              <a:gd name="connsiteY3" fmla="*/ 662474 h 977618"/>
              <a:gd name="connsiteX4" fmla="*/ 418730 w 449706"/>
              <a:gd name="connsiteY4" fmla="*/ 961053 h 977618"/>
              <a:gd name="connsiteX5" fmla="*/ 428060 w 449706"/>
              <a:gd name="connsiteY5" fmla="*/ 942392 h 977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9706" h="977618">
                <a:moveTo>
                  <a:pt x="269440" y="0"/>
                </a:moveTo>
                <a:cubicBezTo>
                  <a:pt x="169913" y="82420"/>
                  <a:pt x="70387" y="164841"/>
                  <a:pt x="26844" y="233265"/>
                </a:cubicBezTo>
                <a:cubicBezTo>
                  <a:pt x="-16699" y="301690"/>
                  <a:pt x="5073" y="339012"/>
                  <a:pt x="8183" y="410547"/>
                </a:cubicBezTo>
                <a:cubicBezTo>
                  <a:pt x="11293" y="482082"/>
                  <a:pt x="-22919" y="570723"/>
                  <a:pt x="45505" y="662474"/>
                </a:cubicBezTo>
                <a:cubicBezTo>
                  <a:pt x="113929" y="754225"/>
                  <a:pt x="354971" y="914400"/>
                  <a:pt x="418730" y="961053"/>
                </a:cubicBezTo>
                <a:cubicBezTo>
                  <a:pt x="482489" y="1007706"/>
                  <a:pt x="428060" y="940837"/>
                  <a:pt x="428060" y="942392"/>
                </a:cubicBezTo>
              </a:path>
            </a:pathLst>
          </a:cu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59DD47-AA6D-4CC3-807D-D82D53DA682D}"/>
              </a:ext>
            </a:extLst>
          </p:cNvPr>
          <p:cNvSpPr txBox="1"/>
          <p:nvPr/>
        </p:nvSpPr>
        <p:spPr>
          <a:xfrm>
            <a:off x="4972024" y="781037"/>
            <a:ext cx="61234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Inbound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DNAT</a:t>
            </a:r>
            <a:endParaRPr kumimoji="0" lang="en-NL" sz="1200" b="1" i="0" u="none" strike="noStrike" kern="1200" cap="none" spc="0" normalizeH="0" baseline="0" noProof="0" dirty="0" err="1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D13709E-B0CF-43A8-AA5A-1ED40BAF7C48}"/>
              </a:ext>
            </a:extLst>
          </p:cNvPr>
          <p:cNvCxnSpPr>
            <a:cxnSpLocks/>
          </p:cNvCxnSpPr>
          <p:nvPr/>
        </p:nvCxnSpPr>
        <p:spPr>
          <a:xfrm>
            <a:off x="2967135" y="3881535"/>
            <a:ext cx="7296538" cy="0"/>
          </a:xfrm>
          <a:prstGeom prst="straightConnector1">
            <a:avLst/>
          </a:prstGeom>
          <a:ln w="28575">
            <a:solidFill>
              <a:srgbClr val="0078D4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656AEB-FA27-4248-AD5F-5DE63AE06C0A}"/>
              </a:ext>
            </a:extLst>
          </p:cNvPr>
          <p:cNvSpPr txBox="1"/>
          <p:nvPr/>
        </p:nvSpPr>
        <p:spPr>
          <a:xfrm>
            <a:off x="7249886" y="3429000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7D96D4-94CA-4ED1-A81A-C1071FBBEE1B}"/>
              </a:ext>
            </a:extLst>
          </p:cNvPr>
          <p:cNvSpPr txBox="1"/>
          <p:nvPr/>
        </p:nvSpPr>
        <p:spPr>
          <a:xfrm>
            <a:off x="7389845" y="4026294"/>
            <a:ext cx="1137234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Outbound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URL Filtering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Web Categories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TLS Inspection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IDPS</a:t>
            </a:r>
            <a:endParaRPr kumimoji="0" lang="en-NL" sz="1200" b="1" i="0" u="none" strike="noStrike" kern="1200" cap="none" spc="0" normalizeH="0" baseline="0" noProof="0" dirty="0" err="1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8475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F2D2-21AA-45B5-B2E2-7579EB7EC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Firewall Manager - Policies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B32D8-E8CE-4546-A424-E65FD4EAD1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36918"/>
            <a:ext cx="11018520" cy="5749266"/>
          </a:xfrm>
        </p:spPr>
        <p:txBody>
          <a:bodyPr/>
          <a:lstStyle/>
          <a:p>
            <a:r>
              <a:rPr lang="en-GB"/>
              <a:t>Managed centrally from Firewall Manager</a:t>
            </a:r>
          </a:p>
          <a:p>
            <a:pPr lvl="1"/>
            <a:r>
              <a:rPr lang="en-GB"/>
              <a:t>Applied to Firewall instances globally</a:t>
            </a:r>
          </a:p>
          <a:p>
            <a:pPr lvl="1"/>
            <a:r>
              <a:rPr lang="en-GB"/>
              <a:t>Hierarchical: Parent Policy -&gt; Child Policy -&gt; Firewall instance</a:t>
            </a:r>
          </a:p>
          <a:p>
            <a:r>
              <a:rPr lang="en-GB"/>
              <a:t>Rule types:</a:t>
            </a:r>
          </a:p>
          <a:p>
            <a:pPr lvl="1"/>
            <a:r>
              <a:rPr lang="en-GB"/>
              <a:t>DNAT -&gt; for inbound connectivity</a:t>
            </a:r>
          </a:p>
          <a:p>
            <a:pPr lvl="1"/>
            <a:r>
              <a:rPr lang="en-GB"/>
              <a:t>Network -&gt; Layer 3 / 4</a:t>
            </a:r>
          </a:p>
          <a:p>
            <a:pPr lvl="2"/>
            <a:r>
              <a:rPr lang="en-GB"/>
              <a:t>source/destination as IP Address, IP Groups, FQDN, Service Tags</a:t>
            </a:r>
          </a:p>
          <a:p>
            <a:pPr lvl="1"/>
            <a:r>
              <a:rPr lang="en-GB"/>
              <a:t>Application -&gt; Layer 7 Proxy</a:t>
            </a:r>
          </a:p>
          <a:p>
            <a:pPr lvl="2"/>
            <a:r>
              <a:rPr lang="en-GB"/>
              <a:t>source as IP Address, IP Groups</a:t>
            </a:r>
          </a:p>
          <a:p>
            <a:pPr lvl="2"/>
            <a:r>
              <a:rPr lang="en-GB"/>
              <a:t>destination as FQDN, FQDN Tags, Web Category (Premium) or URL (Premium)</a:t>
            </a:r>
          </a:p>
          <a:p>
            <a:r>
              <a:rPr lang="en-GB"/>
              <a:t>Threat Intelligence</a:t>
            </a:r>
          </a:p>
          <a:p>
            <a:r>
              <a:rPr lang="en-GB"/>
              <a:t>TLS Inspection (Premium)</a:t>
            </a:r>
          </a:p>
          <a:p>
            <a:r>
              <a:rPr lang="en-GB"/>
              <a:t>IDPS (Premium)</a:t>
            </a:r>
          </a:p>
          <a:p>
            <a:pPr lvl="1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B39D7-6638-4049-9872-7022498BE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8765404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B5FC-79BD-4913-A937-03D70D56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Policy deployment as code</a:t>
            </a:r>
            <a:endParaRPr lang="en-NL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67FF98-2C6A-485C-AFFC-0FF6FC81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6235701" cy="3908762"/>
          </a:xfrm>
        </p:spPr>
        <p:txBody>
          <a:bodyPr/>
          <a:lstStyle/>
          <a:p>
            <a:r>
              <a:rPr lang="en-GB"/>
              <a:t>Firewall Policies are ARM top-level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/>
              <a:t>Deployable through ARM templates, Bicep or 3</a:t>
            </a:r>
            <a:r>
              <a:rPr lang="en-GB" baseline="30000"/>
              <a:t>rd</a:t>
            </a:r>
            <a:r>
              <a:rPr lang="en-GB"/>
              <a:t> party </a:t>
            </a:r>
            <a:r>
              <a:rPr lang="en-GB" err="1"/>
              <a:t>IaC</a:t>
            </a:r>
            <a:r>
              <a:rPr lang="en-GB"/>
              <a:t> tooling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/>
              <a:t>Can be included in deployment pipelines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/>
              <a:t>Have independent RBAC access control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37BF0F-971A-4E1E-916E-43D39B7EAF3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05A12-4965-4877-AD4D-A3420E2FA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285" y="0"/>
            <a:ext cx="4862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966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CE4E-EFA7-4F06-B6DA-ABBD420F1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DNAT Rules – Inbound Destination NAT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10DA19-6D3D-4F00-9D7F-78A130AFC3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5883275" cy="461664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From a workstation on the internet to a web server inside our network:</a:t>
            </a:r>
          </a:p>
          <a:p>
            <a:pPr lvl="1"/>
            <a:r>
              <a:rPr lang="en-GB" dirty="0"/>
              <a:t>Browse to </a:t>
            </a:r>
            <a:r>
              <a:rPr lang="en-GB" u="sng" dirty="0" err="1"/>
              <a:t>FirewallPublicIP</a:t>
            </a:r>
            <a:r>
              <a:rPr lang="en-GB" dirty="0"/>
              <a:t> on port 80 –</a:t>
            </a:r>
          </a:p>
          <a:p>
            <a:pPr lvl="1"/>
            <a:r>
              <a:rPr lang="en-GB" dirty="0">
                <a:hlinkClick r:id="rId2"/>
              </a:rPr>
              <a:t>http://azurefirewallpremium.westeurope.cloudapp.azure.com</a:t>
            </a:r>
            <a:endParaRPr lang="en-GB" dirty="0"/>
          </a:p>
          <a:p>
            <a:pPr lvl="1"/>
            <a:r>
              <a:rPr lang="en-GB" dirty="0"/>
              <a:t>Inbound connection is translated to private address of Server VM 10.0.10.10 on port 80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Browse to </a:t>
            </a:r>
            <a:r>
              <a:rPr lang="en-GB" dirty="0" err="1"/>
              <a:t>FirewallPublicIP</a:t>
            </a:r>
            <a:r>
              <a:rPr lang="en-GB" dirty="0"/>
              <a:t> on port 8443 - </a:t>
            </a:r>
            <a:r>
              <a:rPr lang="nl-NL" dirty="0">
                <a:hlinkClick r:id="rId3"/>
              </a:rPr>
              <a:t>https://azurefirewallpremium.westeurope.cloudapp.azure.com:8443/</a:t>
            </a:r>
            <a:endParaRPr lang="nl-NL" dirty="0"/>
          </a:p>
          <a:p>
            <a:pPr lvl="1"/>
            <a:r>
              <a:rPr lang="en-GB" dirty="0"/>
              <a:t>Inbound connection is translated to private address of Server VM 10.0.10.10 on port 443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94D44-AAB4-46C0-B122-AA6A79328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1A550-FF43-4268-A09F-412E28C5D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240" y="1004305"/>
            <a:ext cx="4889241" cy="585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0091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BA19-598F-4EDD-B689-78CE514F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Rule – URL filtering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B1FCE-DA48-40B4-852F-72F0047396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228725"/>
            <a:ext cx="6321426" cy="472129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From a Worker VM in our network</a:t>
            </a:r>
          </a:p>
          <a:p>
            <a:pPr marL="0" indent="0">
              <a:buNone/>
            </a:pPr>
            <a:r>
              <a:rPr lang="en-GB" dirty="0"/>
              <a:t>to a web server on the internet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2000" b="1" dirty="0"/>
              <a:t>curl azfw-premium-app.azurewebsites.net/index.html --</a:t>
            </a:r>
            <a:r>
              <a:rPr lang="en-GB" sz="2000" b="1" dirty="0" err="1"/>
              <a:t>ssl</a:t>
            </a:r>
            <a:r>
              <a:rPr lang="en-GB" sz="2000" b="1" dirty="0"/>
              <a:t>-no-revoke</a:t>
            </a:r>
          </a:p>
          <a:p>
            <a:pPr lvl="1"/>
            <a:r>
              <a:rPr lang="en-GB" dirty="0"/>
              <a:t>Policy has no match for this URL on port 80:</a:t>
            </a:r>
          </a:p>
          <a:p>
            <a:pPr lvl="2"/>
            <a:r>
              <a:rPr lang="en-GB" sz="1400" dirty="0"/>
              <a:t>HTTP  request from 10.0.10.10:54755 to azfw-premium-app.azurewebsites.net:80. Url: azfw-premium-app.azurewebsites.net/index.html. Action: Deny. No rule matched. Proceeding with default action</a:t>
            </a:r>
          </a:p>
          <a:p>
            <a:r>
              <a:rPr lang="en-GB" sz="2000" b="1" dirty="0"/>
              <a:t>curl https://azfw-premium-app.azurewebsites.net/index.html </a:t>
            </a:r>
            <a:r>
              <a:rPr lang="en-GB" sz="1800" b="1" dirty="0"/>
              <a:t>--</a:t>
            </a:r>
            <a:r>
              <a:rPr lang="en-GB" sz="1800" b="1" dirty="0" err="1"/>
              <a:t>ssl</a:t>
            </a:r>
            <a:r>
              <a:rPr lang="en-GB" sz="1800" b="1" dirty="0"/>
              <a:t>-no-revoke</a:t>
            </a:r>
          </a:p>
          <a:p>
            <a:pPr lvl="1"/>
            <a:r>
              <a:rPr lang="en-GB" dirty="0"/>
              <a:t>Policy match for this URL on port 443</a:t>
            </a:r>
          </a:p>
          <a:p>
            <a:pPr lvl="2"/>
            <a:r>
              <a:rPr lang="en-GB" sz="1200" dirty="0"/>
              <a:t>&lt;h1&gt;Azure Firewall Premium demo site&lt;/h1&gt;</a:t>
            </a:r>
          </a:p>
          <a:p>
            <a:pPr lvl="2"/>
            <a:r>
              <a:rPr lang="en-GB" sz="1200" dirty="0"/>
              <a:t>&lt;h2&gt;TLS: generic certificate for *.azurewebsites.net&lt;/h2&gt;</a:t>
            </a:r>
            <a:endParaRPr lang="en-NL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B7480-B614-4C74-9299-BB075CCDD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F5473-99E1-4A3D-8B8E-28BA97ACA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732" y="2702322"/>
            <a:ext cx="5082126" cy="370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29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BA19-598F-4EDD-B689-78CE514F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Application Rule – Web Category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B1FCE-DA48-40B4-852F-72F0047396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5765648" cy="399494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From a Worker VM in our network</a:t>
            </a:r>
          </a:p>
          <a:p>
            <a:pPr marL="0" indent="0">
              <a:buNone/>
            </a:pPr>
            <a:r>
              <a:rPr lang="en-GB" dirty="0"/>
              <a:t>to a web server on the internet</a:t>
            </a:r>
          </a:p>
          <a:p>
            <a:r>
              <a:rPr lang="en-GB" sz="1800" dirty="0"/>
              <a:t>Browse to </a:t>
            </a:r>
            <a:r>
              <a:rPr lang="en-GB" sz="1800" dirty="0">
                <a:hlinkClick r:id="rId2"/>
              </a:rPr>
              <a:t>www.colt.com</a:t>
            </a:r>
            <a:endParaRPr lang="en-GB" sz="1800" dirty="0"/>
          </a:p>
          <a:p>
            <a:r>
              <a:rPr lang="en-GB" sz="1800" dirty="0"/>
              <a:t>Firewall blocks connection because of web category:</a:t>
            </a:r>
          </a:p>
          <a:p>
            <a:r>
              <a:rPr lang="nl-NL" sz="1800" dirty="0"/>
              <a:t>HTTPS </a:t>
            </a:r>
            <a:r>
              <a:rPr lang="nl-NL" sz="1800" dirty="0" err="1"/>
              <a:t>request</a:t>
            </a:r>
            <a:r>
              <a:rPr lang="nl-NL" sz="1800" dirty="0"/>
              <a:t> </a:t>
            </a:r>
            <a:r>
              <a:rPr lang="nl-NL" sz="1800" dirty="0" err="1"/>
              <a:t>from</a:t>
            </a:r>
            <a:r>
              <a:rPr lang="nl-NL" sz="1800" dirty="0"/>
              <a:t> 10.0.10.10:54432 </a:t>
            </a:r>
            <a:r>
              <a:rPr lang="nl-NL" sz="1800" dirty="0" err="1"/>
              <a:t>to</a:t>
            </a:r>
            <a:r>
              <a:rPr lang="nl-NL" sz="1800" dirty="0"/>
              <a:t> www.colt.com:443. Url: www.colt.com. Action: </a:t>
            </a:r>
            <a:r>
              <a:rPr lang="nl-NL" sz="1800" dirty="0" err="1"/>
              <a:t>Deny</a:t>
            </a:r>
            <a:r>
              <a:rPr lang="nl-NL" sz="1800" dirty="0"/>
              <a:t>. Policy: </a:t>
            </a:r>
            <a:r>
              <a:rPr lang="nl-NL" sz="1800" dirty="0" err="1"/>
              <a:t>DemoFirewallPolicy</a:t>
            </a:r>
            <a:r>
              <a:rPr lang="nl-NL" sz="1800" dirty="0"/>
              <a:t>. </a:t>
            </a:r>
            <a:r>
              <a:rPr lang="nl-NL" sz="1800" dirty="0" err="1"/>
              <a:t>Rule</a:t>
            </a:r>
            <a:r>
              <a:rPr lang="nl-NL" sz="1800" dirty="0"/>
              <a:t> Collection Group: </a:t>
            </a:r>
            <a:r>
              <a:rPr lang="nl-NL" sz="1800" dirty="0" err="1"/>
              <a:t>DemoPolicyRuleCollectionGroup</a:t>
            </a:r>
            <a:r>
              <a:rPr lang="nl-NL" sz="1800" dirty="0"/>
              <a:t>. </a:t>
            </a:r>
            <a:r>
              <a:rPr lang="nl-NL" sz="1800" dirty="0" err="1"/>
              <a:t>Rule</a:t>
            </a:r>
            <a:r>
              <a:rPr lang="nl-NL" sz="1800" dirty="0"/>
              <a:t> Collection: </a:t>
            </a:r>
            <a:r>
              <a:rPr lang="nl-NL" sz="1800" dirty="0" err="1"/>
              <a:t>DenyApplication</a:t>
            </a:r>
            <a:r>
              <a:rPr lang="nl-NL" sz="1800" dirty="0"/>
              <a:t>. </a:t>
            </a:r>
            <a:r>
              <a:rPr lang="nl-NL" sz="1800" dirty="0" err="1"/>
              <a:t>Rule</a:t>
            </a:r>
            <a:r>
              <a:rPr lang="nl-NL" sz="1800" dirty="0"/>
              <a:t>: </a:t>
            </a:r>
            <a:r>
              <a:rPr lang="nl-NL" sz="1800" dirty="0" err="1"/>
              <a:t>DenyWebCategories</a:t>
            </a:r>
            <a:r>
              <a:rPr lang="nl-NL" sz="1800" dirty="0"/>
              <a:t>. Web </a:t>
            </a:r>
            <a:r>
              <a:rPr lang="nl-NL" sz="1800" dirty="0" err="1"/>
              <a:t>Category</a:t>
            </a:r>
            <a:r>
              <a:rPr lang="nl-NL" sz="1800" dirty="0"/>
              <a:t>: </a:t>
            </a:r>
            <a:r>
              <a:rPr lang="nl-NL" sz="1800" dirty="0" err="1">
                <a:highlight>
                  <a:srgbClr val="FFFF00"/>
                </a:highlight>
              </a:rPr>
              <a:t>Weapons</a:t>
            </a:r>
            <a:endParaRPr lang="nl-NL" sz="18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nl-NL" sz="18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NL" sz="1800" dirty="0">
              <a:highlight>
                <a:srgbClr val="FFFF00"/>
              </a:highligh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B7480-B614-4C74-9299-BB075CCDD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8C710-118C-469F-96CE-C21617AE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310" y="1011198"/>
            <a:ext cx="5765648" cy="53451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6500DFB-6790-4093-99B1-7EE6B6577601}"/>
                  </a:ext>
                </a:extLst>
              </p14:cNvPr>
              <p14:cNvContentPartPr/>
              <p14:nvPr/>
            </p14:nvContentPartPr>
            <p14:xfrm>
              <a:off x="9113805" y="4474845"/>
              <a:ext cx="830880" cy="375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6500DFB-6790-4093-99B1-7EE6B65776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04805" y="4465845"/>
                <a:ext cx="84852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B5D17D2-E2CF-4A8C-A6C4-56A79CF33A6B}"/>
                  </a:ext>
                </a:extLst>
              </p14:cNvPr>
              <p14:cNvContentPartPr/>
              <p14:nvPr/>
            </p14:nvContentPartPr>
            <p14:xfrm>
              <a:off x="4419405" y="566680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B5D17D2-E2CF-4A8C-A6C4-56A79CF33A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10405" y="565780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199988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FA52-F1D0-476C-BCCB-4E7CFC575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TLS Inspection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20B6F-1B52-4159-9A7A-C6938C57F9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391" y="1153484"/>
            <a:ext cx="11018520" cy="339785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From a Worker VM in our network</a:t>
            </a:r>
          </a:p>
          <a:p>
            <a:pPr marL="0" indent="0">
              <a:buNone/>
            </a:pPr>
            <a:r>
              <a:rPr lang="en-GB" dirty="0"/>
              <a:t>to a web server on the internet</a:t>
            </a:r>
          </a:p>
          <a:p>
            <a:r>
              <a:rPr lang="en-GB" dirty="0"/>
              <a:t>Browse to </a:t>
            </a:r>
            <a:r>
              <a:rPr lang="en-GB" dirty="0">
                <a:hlinkClick r:id="rId2"/>
              </a:rPr>
              <a:t>https://azfw-premium-app.azurewebsites.net/</a:t>
            </a:r>
            <a:endParaRPr lang="en-GB" dirty="0"/>
          </a:p>
          <a:p>
            <a:r>
              <a:rPr lang="en-GB" dirty="0"/>
              <a:t>Inspect certificate properties</a:t>
            </a:r>
          </a:p>
          <a:p>
            <a:pPr lvl="1"/>
            <a:r>
              <a:rPr lang="en-GB" dirty="0"/>
              <a:t>Observe certificate was issued from Azure Firewall</a:t>
            </a:r>
          </a:p>
          <a:p>
            <a:pPr lvl="1"/>
            <a:r>
              <a:rPr lang="en-GB" dirty="0"/>
              <a:t>Root cert must be installed on</a:t>
            </a:r>
            <a:br>
              <a:rPr lang="en-GB" dirty="0"/>
            </a:br>
            <a:r>
              <a:rPr lang="en-GB" dirty="0"/>
              <a:t>Worker VM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CDB23-4AAE-40DF-821E-804FCBC4F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DC3F41-75F0-4F49-B6E6-85A64FB7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698" y="3526396"/>
            <a:ext cx="2961702" cy="3731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81C073-73C9-4424-8518-608430F6B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047" y="2990311"/>
            <a:ext cx="2977543" cy="3731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68EC73-43C9-44EA-B827-A3A626229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762" y="2553451"/>
            <a:ext cx="2956309" cy="374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2576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961</Words>
  <Application>Microsoft Office PowerPoint</Application>
  <PresentationFormat>Widescreen</PresentationFormat>
  <Paragraphs>98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Segoe UI</vt:lpstr>
      <vt:lpstr>Segoe UI Semibold</vt:lpstr>
      <vt:lpstr>Segoe UI Semilight</vt:lpstr>
      <vt:lpstr>Wingdings</vt:lpstr>
      <vt:lpstr>Office Theme</vt:lpstr>
      <vt:lpstr>5-50203_Microsoft_Ignite_Template</vt:lpstr>
      <vt:lpstr>PowerPoint Presentation</vt:lpstr>
      <vt:lpstr>Azure Firewall Premium &amp; Firewall Manager Demo</vt:lpstr>
      <vt:lpstr>PowerPoint Presentation</vt:lpstr>
      <vt:lpstr>Firewall Manager - Policies</vt:lpstr>
      <vt:lpstr>Policy deployment as code</vt:lpstr>
      <vt:lpstr>DNAT Rules – Inbound Destination NAT</vt:lpstr>
      <vt:lpstr>Application Rule – URL filtering</vt:lpstr>
      <vt:lpstr>Application Rule – Web Category</vt:lpstr>
      <vt:lpstr>TLS Inspection</vt:lpstr>
      <vt:lpstr>IDPS – HTTP/S </vt:lpstr>
      <vt:lpstr>PowerPoint Presentation</vt:lpstr>
      <vt:lpstr>IDPS - DNS</vt:lpstr>
      <vt:lpstr>PowerPoint Presentation</vt:lpstr>
      <vt:lpstr>IDPS Signatures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de Droog</dc:creator>
  <cp:lastModifiedBy>Marc de Droog</cp:lastModifiedBy>
  <cp:revision>1</cp:revision>
  <dcterms:created xsi:type="dcterms:W3CDTF">2021-06-14T12:42:21Z</dcterms:created>
  <dcterms:modified xsi:type="dcterms:W3CDTF">2021-06-14T12:43:37Z</dcterms:modified>
</cp:coreProperties>
</file>